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78" r:id="rId3"/>
    <p:sldId id="258" r:id="rId4"/>
    <p:sldId id="260" r:id="rId5"/>
    <p:sldId id="276" r:id="rId6"/>
    <p:sldId id="269" r:id="rId7"/>
    <p:sldId id="262" r:id="rId8"/>
    <p:sldId id="263" r:id="rId9"/>
    <p:sldId id="271" r:id="rId10"/>
    <p:sldId id="270" r:id="rId11"/>
    <p:sldId id="273" r:id="rId12"/>
    <p:sldId id="274" r:id="rId13"/>
    <p:sldId id="275" r:id="rId14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5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9" autoAdjust="0"/>
    <p:restoredTop sz="86401" autoAdjust="0"/>
  </p:normalViewPr>
  <p:slideViewPr>
    <p:cSldViewPr snapToGrid="0" snapToObjects="1">
      <p:cViewPr varScale="1">
        <p:scale>
          <a:sx n="153" d="100"/>
          <a:sy n="153" d="100"/>
        </p:scale>
        <p:origin x="424" y="176"/>
      </p:cViewPr>
      <p:guideLst>
        <p:guide orient="horz" pos="2160"/>
        <p:guide pos="2880"/>
        <p:guide orient="horz" pos="1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88427-736F-48E5-AB0B-6B2DE6C7E3F9}" type="datetimeFigureOut">
              <a:rPr lang="en-GB" smtClean="0"/>
              <a:pPr/>
              <a:t>25/09/2019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BB00A-71ED-40C6-A1CF-164C43AE5CE4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473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B00A-71ED-40C6-A1CF-164C43AE5CE4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395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6" y="1260000"/>
            <a:ext cx="6300000" cy="1227613"/>
          </a:xfrm>
        </p:spPr>
        <p:txBody>
          <a:bodyPr/>
          <a:lstStyle>
            <a:lvl1pPr>
              <a:lnSpc>
                <a:spcPts val="40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6" y="2487613"/>
            <a:ext cx="6300000" cy="894137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</a:t>
            </a:r>
            <a:r>
              <a:rPr lang="nl-NL" noProof="0" dirty="0"/>
              <a:t>bewerken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 hasCustomPrompt="1"/>
          </p:nvPr>
        </p:nvSpPr>
        <p:spPr>
          <a:xfrm>
            <a:off x="491525" y="792000"/>
            <a:ext cx="8172000" cy="3418613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dirty="0"/>
              <a:t>Klik op het icoon om een foto</a:t>
            </a:r>
            <a:br>
              <a:rPr lang="nl-NL" noProof="0" dirty="0"/>
            </a:br>
            <a:r>
              <a:rPr lang="nl-NL" noProof="0" dirty="0"/>
              <a:t>toe te voegen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8172000" cy="396000"/>
          </a:xfrm>
        </p:spPr>
        <p:txBody>
          <a:bodyPr anchor="t" anchorCtr="0"/>
          <a:lstStyle>
            <a:lvl1pPr algn="l">
              <a:lnSpc>
                <a:spcPts val="2500"/>
              </a:lnSpc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086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1526" y="1260000"/>
            <a:ext cx="6300000" cy="1227613"/>
          </a:xfrm>
        </p:spPr>
        <p:txBody>
          <a:bodyPr/>
          <a:lstStyle>
            <a:lvl1pPr>
              <a:lnSpc>
                <a:spcPts val="4000"/>
              </a:lnSpc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Titel 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 hasCustomPrompt="1"/>
          </p:nvPr>
        </p:nvSpPr>
        <p:spPr>
          <a:xfrm>
            <a:off x="491526" y="2487613"/>
            <a:ext cx="6300000" cy="810000"/>
          </a:xfrm>
        </p:spPr>
        <p:txBody>
          <a:bodyPr/>
          <a:lstStyle>
            <a:lvl1pPr marL="0" indent="0" algn="l">
              <a:buNone/>
              <a:defRPr b="0" i="0">
                <a:solidFill>
                  <a:srgbClr val="FFFFFF"/>
                </a:solidFill>
                <a:latin typeface="Museo Sans 100"/>
                <a:cs typeface="Museo Sans 10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dirty="0"/>
              <a:t>Plaats een foto en zet die op de achtergrond met rechtermuisknop &gt; </a:t>
            </a:r>
            <a:r>
              <a:rPr lang="nl-NL" noProof="0" dirty="0" err="1"/>
              <a:t>send</a:t>
            </a:r>
            <a:r>
              <a:rPr lang="nl-NL" noProof="0" dirty="0"/>
              <a:t> </a:t>
            </a:r>
            <a:r>
              <a:rPr lang="nl-NL" noProof="0" dirty="0" err="1"/>
              <a:t>to</a:t>
            </a:r>
            <a:r>
              <a:rPr lang="nl-NL" noProof="0" dirty="0"/>
              <a:t> back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5" y="396000"/>
            <a:ext cx="8172000" cy="576000"/>
          </a:xfrm>
        </p:spPr>
        <p:txBody>
          <a:bodyPr/>
          <a:lstStyle/>
          <a:p>
            <a:r>
              <a:rPr lang="nl-NL" noProof="0" dirty="0"/>
              <a:t>Titel bewerken</a:t>
            </a:r>
            <a:br>
              <a:rPr lang="nl-NL" noProof="0" dirty="0"/>
            </a:b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 baseline="0"/>
            </a:lvl5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93200" y="972000"/>
            <a:ext cx="4014000" cy="334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48201" y="971999"/>
            <a:ext cx="4015325" cy="334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972000"/>
            <a:ext cx="3997924" cy="324000"/>
          </a:xfrm>
        </p:spPr>
        <p:txBody>
          <a:bodyPr anchor="t" anchorCtr="0"/>
          <a:lstStyle>
            <a:lvl1pPr marL="0" indent="0">
              <a:buNone/>
              <a:defRPr sz="18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Klik om de 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296000"/>
            <a:ext cx="39996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72000"/>
            <a:ext cx="4014000" cy="324000"/>
          </a:xfrm>
        </p:spPr>
        <p:txBody>
          <a:bodyPr anchor="t" anchorCtr="0"/>
          <a:lstStyle>
            <a:lvl1pPr marL="0" indent="0">
              <a:buNone/>
              <a:defRPr sz="18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Klik om de tekst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645025" y="1296000"/>
            <a:ext cx="40140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6" y="396000"/>
            <a:ext cx="3999599" cy="576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3200" y="972000"/>
            <a:ext cx="3997924" cy="324000"/>
          </a:xfrm>
        </p:spPr>
        <p:txBody>
          <a:bodyPr anchor="t" anchorCtr="0"/>
          <a:lstStyle>
            <a:lvl1pPr marL="0" indent="0">
              <a:buNone/>
              <a:defRPr sz="1800" b="0" i="0"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Klik om de 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296000"/>
            <a:ext cx="39996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</a:t>
            </a:r>
            <a:r>
              <a:rPr lang="nl-NL" noProof="0" dirty="0"/>
              <a:t>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396000"/>
            <a:ext cx="4014000" cy="3816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dirty="0"/>
              <a:t>Klik op het icoon om een foto</a:t>
            </a:r>
            <a:br>
              <a:rPr lang="nl-NL" noProof="0" dirty="0"/>
            </a:br>
            <a:r>
              <a:rPr lang="nl-NL" noProof="0" dirty="0"/>
              <a:t>toe te voegen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2 afbeelding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1526" y="396000"/>
            <a:ext cx="3999599" cy="5760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91524" y="972000"/>
            <a:ext cx="3999600" cy="324000"/>
          </a:xfrm>
        </p:spPr>
        <p:txBody>
          <a:bodyPr anchor="t" anchorCtr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useo Sans 900"/>
                <a:cs typeface="Museo Sans 90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dirty="0"/>
              <a:t>Klik om de 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1524" y="1296000"/>
            <a:ext cx="3999600" cy="3024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2"/>
          <p:cNvSpPr>
            <a:spLocks noGrp="1"/>
          </p:cNvSpPr>
          <p:nvPr>
            <p:ph type="pic" idx="13" hasCustomPrompt="1"/>
          </p:nvPr>
        </p:nvSpPr>
        <p:spPr>
          <a:xfrm>
            <a:off x="4643999" y="396000"/>
            <a:ext cx="4014000" cy="1836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dirty="0"/>
              <a:t>Klik op het icoon om een foto</a:t>
            </a:r>
            <a:br>
              <a:rPr lang="nl-NL" noProof="0" dirty="0"/>
            </a:br>
            <a:r>
              <a:rPr lang="nl-NL" noProof="0" dirty="0"/>
              <a:t>toe te voegen</a:t>
            </a:r>
          </a:p>
          <a:p>
            <a:endParaRPr lang="nl-NL" noProof="0" dirty="0"/>
          </a:p>
        </p:txBody>
      </p:sp>
      <p:sp>
        <p:nvSpPr>
          <p:cNvPr id="11" name="Tijdelijke aanduiding voor afbeelding 2"/>
          <p:cNvSpPr>
            <a:spLocks noGrp="1"/>
          </p:cNvSpPr>
          <p:nvPr>
            <p:ph type="pic" idx="14" hasCustomPrompt="1"/>
          </p:nvPr>
        </p:nvSpPr>
        <p:spPr>
          <a:xfrm>
            <a:off x="4643999" y="2376000"/>
            <a:ext cx="4014000" cy="1836000"/>
          </a:xfrm>
          <a:solidFill>
            <a:schemeClr val="bg1">
              <a:lumMod val="85000"/>
            </a:schemeClr>
          </a:solidFill>
        </p:spPr>
        <p:txBody>
          <a:bodyPr tIns="180000"/>
          <a:lstStyle>
            <a:lvl1pPr marL="0" indent="0" algn="ctr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dirty="0"/>
              <a:t>Klik op het icoon om een foto</a:t>
            </a:r>
            <a:br>
              <a:rPr lang="nl-NL" noProof="0" dirty="0"/>
            </a:br>
            <a:r>
              <a:rPr lang="nl-NL" noProof="0" dirty="0"/>
              <a:t>toe te voegen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EU_Logo_Groen_300.png"/>
          <p:cNvPicPr>
            <a:picLocks noChangeAspect="1"/>
          </p:cNvPicPr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308000" y="4298400"/>
            <a:ext cx="1432608" cy="576091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1525" y="396000"/>
            <a:ext cx="8172000" cy="57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noProof="0" dirty="0"/>
              <a:t>Titel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1524" y="971551"/>
            <a:ext cx="8172000" cy="33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noProof="0" dirty="0"/>
              <a:t>Klik om de tekst te bewerken</a:t>
            </a:r>
          </a:p>
          <a:p>
            <a:pPr lvl="1"/>
            <a:r>
              <a:rPr lang="nl-NL" noProof="0" dirty="0"/>
              <a:t>Tweede niveau tekst</a:t>
            </a:r>
          </a:p>
          <a:p>
            <a:pPr lvl="2"/>
            <a:r>
              <a:rPr lang="nl-NL" noProof="0" dirty="0"/>
              <a:t>Derde niveau tekst</a:t>
            </a:r>
          </a:p>
          <a:p>
            <a:pPr lvl="3"/>
            <a:r>
              <a:rPr lang="nl-NL" noProof="0" dirty="0"/>
              <a:t>Vierde niveau tekst</a:t>
            </a:r>
          </a:p>
          <a:p>
            <a:pPr lvl="4"/>
            <a:r>
              <a:rPr lang="nl-NL" noProof="0" dirty="0"/>
              <a:t>Vijfde niveau tekst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17200" y="4663178"/>
            <a:ext cx="756000" cy="180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Museo Sans 100"/>
                <a:cs typeface="Museo Sans 100"/>
              </a:defRPr>
            </a:lvl1pPr>
          </a:lstStyle>
          <a:p>
            <a:fld id="{F10973AC-957D-C346-BA56-D82065FA2AEB}" type="datetimeFigureOut">
              <a:rPr lang="nl-NL" smtClean="0"/>
              <a:pPr/>
              <a:t>25-09-19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73200" y="4663178"/>
            <a:ext cx="5102920" cy="180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2"/>
                </a:solidFill>
                <a:latin typeface="+mn-lt"/>
                <a:cs typeface="Museo Sans 500"/>
              </a:defRPr>
            </a:lvl1pPr>
          </a:lstStyle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91525" y="4663178"/>
            <a:ext cx="324000" cy="18028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2"/>
                </a:solidFill>
                <a:latin typeface="+mn-lt"/>
                <a:cs typeface="Museo Sans 500"/>
              </a:defRPr>
            </a:lvl1pPr>
          </a:lstStyle>
          <a:p>
            <a:fld id="{8C6BC05E-DB9A-EB4A-A776-575FA40369A3}" type="slidenum">
              <a:rPr lang="nl-NL" smtClean="0"/>
              <a:pPr/>
              <a:t>‹nr.›</a:t>
            </a:fld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9" r:id="rId4"/>
    <p:sldLayoutId id="2147483652" r:id="rId5"/>
    <p:sldLayoutId id="2147483653" r:id="rId6"/>
    <p:sldLayoutId id="2147483660" r:id="rId7"/>
    <p:sldLayoutId id="2147483661" r:id="rId8"/>
    <p:sldLayoutId id="2147483654" r:id="rId9"/>
    <p:sldLayoutId id="2147483655" r:id="rId10"/>
    <p:sldLayoutId id="2147483657" r:id="rId11"/>
  </p:sldLayoutIdLst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+mj-lt"/>
          <a:ea typeface="+mj-ea"/>
          <a:cs typeface="Museo Sans 700"/>
        </a:defRPr>
      </a:lvl1pPr>
    </p:titleStyle>
    <p:bodyStyle>
      <a:lvl1pPr marL="216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1pPr>
      <a:lvl2pPr marL="432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2pPr>
      <a:lvl3pPr marL="648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3pPr>
      <a:lvl4pPr marL="864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4pPr>
      <a:lvl5pPr marL="1080000" indent="-216000" algn="l" defTabSz="457200" rtl="0" eaLnBrk="1" latinLnBrk="0" hangingPunct="1">
        <a:lnSpc>
          <a:spcPts val="2300"/>
        </a:lnSpc>
        <a:spcBef>
          <a:spcPts val="0"/>
        </a:spcBef>
        <a:buSzPct val="100000"/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Museo Sans 50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Board@share-fa.com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1526" y="1260000"/>
            <a:ext cx="6873370" cy="1227613"/>
          </a:xfrm>
        </p:spPr>
        <p:txBody>
          <a:bodyPr/>
          <a:lstStyle/>
          <a:p>
            <a:r>
              <a:rPr lang="en-US" dirty="0"/>
              <a:t>Digital learning environment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Osiris app</a:t>
            </a:r>
          </a:p>
        </p:txBody>
      </p:sp>
      <p:pic>
        <p:nvPicPr>
          <p:cNvPr id="9" name="Afbeelding 8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17F23CC5-5480-8746-AD69-3744D24F6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57" y="972000"/>
            <a:ext cx="2346469" cy="4171500"/>
          </a:xfrm>
          <a:prstGeom prst="rect">
            <a:avLst/>
          </a:prstGeom>
        </p:spPr>
      </p:pic>
      <p:pic>
        <p:nvPicPr>
          <p:cNvPr id="11" name="Afbeelding 10" descr="Afbeelding met tekening&#10;&#10;Automatisch gegenereerde beschrijving">
            <a:extLst>
              <a:ext uri="{FF2B5EF4-FFF2-40B4-BE49-F238E27FC236}">
                <a16:creationId xmlns:a16="http://schemas.microsoft.com/office/drawing/2014/main" id="{69D757EC-6080-834F-BD29-A38988D32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026" y="972000"/>
            <a:ext cx="2346469" cy="4171500"/>
          </a:xfrm>
          <a:prstGeom prst="rect">
            <a:avLst/>
          </a:prstGeom>
        </p:spPr>
      </p:pic>
      <p:pic>
        <p:nvPicPr>
          <p:cNvPr id="13" name="Afbeelding 1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58E4F524-526A-214C-A1FA-2D6731C7D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2495" y="972000"/>
            <a:ext cx="2346469" cy="41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3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Website ESHPM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919DA6D5-E5E0-4BAB-B88D-AD86F599B036}"/>
              </a:ext>
            </a:extLst>
          </p:cNvPr>
          <p:cNvSpPr txBox="1">
            <a:spLocks/>
          </p:cNvSpPr>
          <p:nvPr/>
        </p:nvSpPr>
        <p:spPr>
          <a:xfrm>
            <a:off x="6439598" y="1647658"/>
            <a:ext cx="2535437" cy="24692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16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 baseline="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1pPr>
            <a:lvl2pPr marL="432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2pPr>
            <a:lvl3pPr marL="648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3pPr>
            <a:lvl4pPr marL="864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4pPr>
            <a:lvl5pPr marL="1080000" indent="-216000" algn="l" defTabSz="457200" rtl="0" eaLnBrk="1" latinLnBrk="0" hangingPunct="1">
              <a:lnSpc>
                <a:spcPts val="2300"/>
              </a:lnSpc>
              <a:spcBef>
                <a:spcPts val="0"/>
              </a:spcBef>
              <a:buSzPct val="100000"/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Museo Sans 50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Teaching </a:t>
            </a:r>
            <a:r>
              <a:rPr lang="nl-NL" dirty="0" err="1"/>
              <a:t>and</a:t>
            </a:r>
            <a:r>
              <a:rPr lang="nl-NL" dirty="0"/>
              <a:t> Examination </a:t>
            </a:r>
            <a:r>
              <a:rPr lang="nl-NL" dirty="0" err="1"/>
              <a:t>Regulations</a:t>
            </a:r>
            <a:endParaRPr lang="nl-NL" dirty="0"/>
          </a:p>
          <a:p>
            <a:r>
              <a:rPr lang="nl-NL" dirty="0"/>
              <a:t>Examinationboard</a:t>
            </a:r>
          </a:p>
          <a:p>
            <a:r>
              <a:rPr lang="nl-NL" dirty="0" err="1"/>
              <a:t>Study</a:t>
            </a:r>
            <a:r>
              <a:rPr lang="nl-NL" dirty="0"/>
              <a:t> </a:t>
            </a:r>
            <a:r>
              <a:rPr lang="nl-NL" dirty="0" err="1"/>
              <a:t>advice</a:t>
            </a:r>
            <a:endParaRPr lang="nl-NL" dirty="0"/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730A8AC-BFFC-514A-B78B-7C6C061083EC}"/>
              </a:ext>
            </a:extLst>
          </p:cNvPr>
          <p:cNvSpPr txBox="1"/>
          <p:nvPr/>
        </p:nvSpPr>
        <p:spPr>
          <a:xfrm>
            <a:off x="0" y="4747500"/>
            <a:ext cx="6616931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1400" dirty="0" err="1"/>
              <a:t>my.eur.nl</a:t>
            </a:r>
            <a:r>
              <a:rPr lang="nl-NL" sz="1400" dirty="0"/>
              <a:t>/</a:t>
            </a:r>
            <a:r>
              <a:rPr lang="nl-NL" sz="1400" dirty="0" err="1"/>
              <a:t>eshpm</a:t>
            </a:r>
            <a:endParaRPr lang="nl-NL" sz="1400" dirty="0"/>
          </a:p>
        </p:txBody>
      </p:sp>
      <p:pic>
        <p:nvPicPr>
          <p:cNvPr id="11" name="Afbeelding 10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B80C0ECB-C0D1-8048-9566-7FAF533CD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701"/>
            <a:ext cx="6356792" cy="37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61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Access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scientific</a:t>
            </a:r>
            <a:r>
              <a:rPr lang="nl-NL" dirty="0"/>
              <a:t> data </a:t>
            </a:r>
            <a:r>
              <a:rPr lang="nl-NL" dirty="0" err="1"/>
              <a:t>outside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campus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9D4E8C4-D64E-4C8B-8A22-5CB28A12B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525" y="1007635"/>
            <a:ext cx="8172000" cy="3348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UB-website: log in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ERNA-account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Google </a:t>
            </a:r>
            <a:r>
              <a:rPr lang="nl-NL" dirty="0" err="1"/>
              <a:t>Scholar</a:t>
            </a:r>
            <a:r>
              <a:rPr lang="nl-NL" dirty="0"/>
              <a:t>: change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settings</a:t>
            </a:r>
            <a:r>
              <a:rPr lang="nl-NL" dirty="0"/>
              <a:t> in Google </a:t>
            </a:r>
            <a:r>
              <a:rPr lang="nl-NL" dirty="0" err="1"/>
              <a:t>Scholar</a:t>
            </a:r>
            <a:r>
              <a:rPr lang="nl-NL" dirty="0"/>
              <a:t>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/>
              <a:t>Install</a:t>
            </a:r>
            <a:r>
              <a:rPr lang="nl-NL" dirty="0"/>
              <a:t> </a:t>
            </a:r>
            <a:r>
              <a:rPr lang="nl-NL" i="1" dirty="0"/>
              <a:t>Library Access browser </a:t>
            </a:r>
            <a:r>
              <a:rPr lang="nl-NL" dirty="0"/>
              <a:t>(single </a:t>
            </a:r>
            <a:r>
              <a:rPr lang="nl-NL" dirty="0" err="1"/>
              <a:t>registration</a:t>
            </a:r>
            <a:r>
              <a:rPr lang="nl-NL" dirty="0"/>
              <a:t>)*</a:t>
            </a:r>
            <a:endParaRPr lang="nl-NL" i="1" dirty="0"/>
          </a:p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FB8F368-5B5A-4FC2-BA00-9FF05113AE46}"/>
              </a:ext>
            </a:extLst>
          </p:cNvPr>
          <p:cNvSpPr txBox="1"/>
          <p:nvPr/>
        </p:nvSpPr>
        <p:spPr>
          <a:xfrm>
            <a:off x="107577" y="4762635"/>
            <a:ext cx="7590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*For more information: https://www.eur.nl/en/campus/university-library/using-library/campus-access</a:t>
            </a:r>
          </a:p>
        </p:txBody>
      </p:sp>
    </p:spTree>
    <p:extLst>
      <p:ext uri="{BB962C8B-B14F-4D97-AF65-F5344CB8AC3E}">
        <p14:creationId xmlns:p14="http://schemas.microsoft.com/office/powerpoint/2010/main" val="2414504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8F121-E5EF-46B6-9222-77E1AD96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Questions</a:t>
            </a:r>
            <a:r>
              <a:rPr lang="nl-NL" dirty="0"/>
              <a:t>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A079C6-A577-4A41-ADAC-C1B9D2510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nl-NL" altLang="nl-NL" dirty="0">
              <a:ea typeface="MS PGothic" charset="-128"/>
            </a:endParaRPr>
          </a:p>
          <a:p>
            <a:pPr>
              <a:lnSpc>
                <a:spcPct val="90000"/>
              </a:lnSpc>
            </a:pPr>
            <a:endParaRPr lang="en-US" altLang="nl-NL" dirty="0">
              <a:ea typeface="MS PGothic" charset="-128"/>
            </a:endParaRPr>
          </a:p>
          <a:p>
            <a:endParaRPr lang="nl-NL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9F7B6B3B-C020-4B81-A255-971089FC0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530110"/>
              </p:ext>
            </p:extLst>
          </p:nvPr>
        </p:nvGraphicFramePr>
        <p:xfrm>
          <a:off x="278294" y="972000"/>
          <a:ext cx="8763132" cy="254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8267">
                  <a:extLst>
                    <a:ext uri="{9D8B030D-6E8A-4147-A177-3AD203B41FA5}">
                      <a16:colId xmlns:a16="http://schemas.microsoft.com/office/drawing/2014/main" val="1325361302"/>
                    </a:ext>
                  </a:extLst>
                </a:gridCol>
                <a:gridCol w="2005865">
                  <a:extLst>
                    <a:ext uri="{9D8B030D-6E8A-4147-A177-3AD203B41FA5}">
                      <a16:colId xmlns:a16="http://schemas.microsoft.com/office/drawing/2014/main" val="606930315"/>
                    </a:ext>
                  </a:extLst>
                </a:gridCol>
                <a:gridCol w="2322576">
                  <a:extLst>
                    <a:ext uri="{9D8B030D-6E8A-4147-A177-3AD203B41FA5}">
                      <a16:colId xmlns:a16="http://schemas.microsoft.com/office/drawing/2014/main" val="587008733"/>
                    </a:ext>
                  </a:extLst>
                </a:gridCol>
                <a:gridCol w="2216424">
                  <a:extLst>
                    <a:ext uri="{9D8B030D-6E8A-4147-A177-3AD203B41FA5}">
                      <a16:colId xmlns:a16="http://schemas.microsoft.com/office/drawing/2014/main" val="1846720633"/>
                    </a:ext>
                  </a:extLst>
                </a:gridCol>
              </a:tblGrid>
              <a:tr h="444715"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Practical </a:t>
                      </a:r>
                      <a:r>
                        <a:rPr lang="nl-NL" dirty="0" err="1"/>
                        <a:t>questions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Technical </a:t>
                      </a:r>
                      <a:r>
                        <a:rPr lang="nl-NL" dirty="0" err="1"/>
                        <a:t>questions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Powerpoint</a:t>
                      </a:r>
                      <a:r>
                        <a:rPr lang="nl-NL" dirty="0"/>
                        <a:t>/SHARE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512876"/>
                  </a:ext>
                </a:extLst>
              </a:tr>
              <a:tr h="767591">
                <a:tc>
                  <a:txBody>
                    <a:bodyPr/>
                    <a:lstStyle/>
                    <a:p>
                      <a:r>
                        <a:rPr lang="nl-NL" dirty="0" err="1"/>
                        <a:t>Who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Onderwijs Service Centrum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ICT desk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Faculty</a:t>
                      </a:r>
                      <a:r>
                        <a:rPr lang="nl-NL" dirty="0"/>
                        <a:t> Association SHARE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989004"/>
                  </a:ext>
                </a:extLst>
              </a:tr>
              <a:tr h="444715">
                <a:tc>
                  <a:txBody>
                    <a:bodyPr/>
                    <a:lstStyle/>
                    <a:p>
                      <a:r>
                        <a:rPr lang="nl-NL" dirty="0" err="1"/>
                        <a:t>Location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J7-09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H02-01 &amp; T04-09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J7-35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432120"/>
                  </a:ext>
                </a:extLst>
              </a:tr>
              <a:tr h="444715">
                <a:tc>
                  <a:txBody>
                    <a:bodyPr/>
                    <a:lstStyle/>
                    <a:p>
                      <a:r>
                        <a:rPr lang="nl-NL" dirty="0"/>
                        <a:t>Email </a:t>
                      </a:r>
                      <a:r>
                        <a:rPr lang="nl-NL" dirty="0" err="1"/>
                        <a:t>address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u="sng" dirty="0"/>
                        <a:t>osc@eshpm.eur.nl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800" b="0" u="sng" dirty="0"/>
                        <a:t>servicedesk@ict.eur.nl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u="none" dirty="0">
                          <a:hlinkClick r:id="rId2"/>
                        </a:rPr>
                        <a:t>Board@share-fa.com</a:t>
                      </a:r>
                      <a:endParaRPr lang="nl-NL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8273675"/>
                  </a:ext>
                </a:extLst>
              </a:tr>
              <a:tr h="444715">
                <a:tc>
                  <a:txBody>
                    <a:bodyPr/>
                    <a:lstStyle/>
                    <a:p>
                      <a:r>
                        <a:rPr lang="nl-NL" dirty="0"/>
                        <a:t>Phone </a:t>
                      </a:r>
                      <a:r>
                        <a:rPr lang="nl-NL" dirty="0" err="1"/>
                        <a:t>number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+31 10-408 8575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i="0" dirty="0"/>
                        <a:t>+31 1040 88880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+31 10-408 88570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142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248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SHARE</a:t>
            </a:r>
          </a:p>
        </p:txBody>
      </p:sp>
      <p:pic>
        <p:nvPicPr>
          <p:cNvPr id="5" name="Afbeelding 4" descr="Afbeelding met buiten, persoon, poseren, staand&#10;&#10;Automatisch gegenereerde beschrijving">
            <a:extLst>
              <a:ext uri="{FF2B5EF4-FFF2-40B4-BE49-F238E27FC236}">
                <a16:creationId xmlns:a16="http://schemas.microsoft.com/office/drawing/2014/main" id="{C411A4FC-0CFD-CC47-95E8-8B0D24736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976" y="972000"/>
            <a:ext cx="6054598" cy="403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1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www.my.eur.nl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4214A73-31F5-4216-81E4-368DC9C08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20" y="799452"/>
            <a:ext cx="5422562" cy="420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93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Where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go?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1525" y="957641"/>
            <a:ext cx="8172000" cy="3348000"/>
          </a:xfrm>
        </p:spPr>
        <p:txBody>
          <a:bodyPr/>
          <a:lstStyle/>
          <a:p>
            <a:r>
              <a:rPr lang="nl-NL" dirty="0"/>
              <a:t>Osiris</a:t>
            </a:r>
          </a:p>
          <a:p>
            <a:pPr lvl="1"/>
            <a:r>
              <a:rPr lang="nl-NL" dirty="0"/>
              <a:t>Register </a:t>
            </a:r>
            <a:r>
              <a:rPr lang="nl-NL" dirty="0" err="1"/>
              <a:t>for</a:t>
            </a:r>
            <a:r>
              <a:rPr lang="nl-NL" dirty="0"/>
              <a:t> subjects, </a:t>
            </a:r>
            <a:r>
              <a:rPr lang="nl-NL" dirty="0" err="1"/>
              <a:t>exams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resits</a:t>
            </a:r>
            <a:endParaRPr lang="nl-NL" dirty="0"/>
          </a:p>
          <a:p>
            <a:pPr lvl="1"/>
            <a:r>
              <a:rPr lang="nl-NL" dirty="0"/>
              <a:t>De-register </a:t>
            </a:r>
            <a:r>
              <a:rPr lang="nl-NL" dirty="0" err="1"/>
              <a:t>for</a:t>
            </a:r>
            <a:r>
              <a:rPr lang="nl-NL" dirty="0"/>
              <a:t> subjects</a:t>
            </a:r>
          </a:p>
          <a:p>
            <a:pPr lvl="1"/>
            <a:r>
              <a:rPr lang="nl-NL" dirty="0" err="1"/>
              <a:t>Grades</a:t>
            </a:r>
            <a:endParaRPr lang="nl-NL" dirty="0"/>
          </a:p>
          <a:p>
            <a:r>
              <a:rPr lang="nl-NL" dirty="0" err="1"/>
              <a:t>Sin</a:t>
            </a:r>
            <a:r>
              <a:rPr lang="nl-NL" dirty="0"/>
              <a:t>-online</a:t>
            </a:r>
          </a:p>
          <a:p>
            <a:pPr lvl="1"/>
            <a:r>
              <a:rPr lang="nl-NL" dirty="0"/>
              <a:t>Register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workgroups</a:t>
            </a:r>
            <a:endParaRPr lang="nl-NL" dirty="0"/>
          </a:p>
          <a:p>
            <a:pPr lvl="1"/>
            <a:r>
              <a:rPr lang="nl-NL" dirty="0" err="1"/>
              <a:t>Informationchannels</a:t>
            </a:r>
            <a:endParaRPr lang="nl-NL" dirty="0"/>
          </a:p>
          <a:p>
            <a:r>
              <a:rPr lang="nl-NL" dirty="0"/>
              <a:t>Osiris app</a:t>
            </a:r>
          </a:p>
          <a:p>
            <a:r>
              <a:rPr lang="nl-NL" dirty="0"/>
              <a:t>Webpage ESHPM</a:t>
            </a:r>
          </a:p>
          <a:p>
            <a:pPr lvl="1"/>
            <a:r>
              <a:rPr lang="nl-NL" dirty="0"/>
              <a:t>Examination </a:t>
            </a:r>
            <a:r>
              <a:rPr lang="nl-NL" dirty="0" err="1"/>
              <a:t>Regulations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0291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schrijvenvak">
            <a:hlinkClick r:id="" action="ppaction://media"/>
            <a:extLst>
              <a:ext uri="{FF2B5EF4-FFF2-40B4-BE49-F238E27FC236}">
                <a16:creationId xmlns:a16="http://schemas.microsoft.com/office/drawing/2014/main" id="{F2D2A089-C4C0-4752-8FC3-38F654B6FA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39845"/>
          </a:xfrm>
        </p:spPr>
      </p:pic>
    </p:spTree>
    <p:extLst>
      <p:ext uri="{BB962C8B-B14F-4D97-AF65-F5344CB8AC3E}">
        <p14:creationId xmlns:p14="http://schemas.microsoft.com/office/powerpoint/2010/main" val="30052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schrijven tentamen 4.0 (1)">
            <a:hlinkClick r:id="" action="ppaction://media"/>
            <a:extLst>
              <a:ext uri="{FF2B5EF4-FFF2-40B4-BE49-F238E27FC236}">
                <a16:creationId xmlns:a16="http://schemas.microsoft.com/office/drawing/2014/main" id="{D34C2222-B4AE-4153-BCAF-2D72F5C0BF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39845"/>
          </a:xfrm>
        </p:spPr>
      </p:pic>
    </p:spTree>
    <p:extLst>
      <p:ext uri="{BB962C8B-B14F-4D97-AF65-F5344CB8AC3E}">
        <p14:creationId xmlns:p14="http://schemas.microsoft.com/office/powerpoint/2010/main" val="2598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schrijven channel 2.0">
            <a:hlinkClick r:id="" action="ppaction://media"/>
            <a:extLst>
              <a:ext uri="{FF2B5EF4-FFF2-40B4-BE49-F238E27FC236}">
                <a16:creationId xmlns:a16="http://schemas.microsoft.com/office/drawing/2014/main" id="{51679D2E-E723-4154-B133-384594CCBB3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50432" cy="5143500"/>
          </a:xfrm>
        </p:spPr>
      </p:pic>
    </p:spTree>
    <p:extLst>
      <p:ext uri="{BB962C8B-B14F-4D97-AF65-F5344CB8AC3E}">
        <p14:creationId xmlns:p14="http://schemas.microsoft.com/office/powerpoint/2010/main" val="164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erkgroep3.0">
            <a:hlinkClick r:id="" action="ppaction://media"/>
            <a:extLst>
              <a:ext uri="{FF2B5EF4-FFF2-40B4-BE49-F238E27FC236}">
                <a16:creationId xmlns:a16="http://schemas.microsoft.com/office/drawing/2014/main" id="{1EB2652F-7D2F-4307-925C-B7F8419C63B6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50055" cy="5143500"/>
          </a:xfrm>
        </p:spPr>
      </p:pic>
    </p:spTree>
    <p:extLst>
      <p:ext uri="{BB962C8B-B14F-4D97-AF65-F5344CB8AC3E}">
        <p14:creationId xmlns:p14="http://schemas.microsoft.com/office/powerpoint/2010/main" val="128313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Osiris app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App </a:t>
            </a:r>
            <a:r>
              <a:rPr lang="nl-NL" dirty="0" err="1"/>
              <a:t>for</a:t>
            </a:r>
            <a:r>
              <a:rPr lang="nl-NL" dirty="0"/>
              <a:t> iPhone en Android</a:t>
            </a:r>
          </a:p>
          <a:p>
            <a:pPr lvl="1"/>
            <a:r>
              <a:rPr lang="nl-NL" dirty="0"/>
              <a:t>Timetable</a:t>
            </a:r>
          </a:p>
          <a:p>
            <a:pPr lvl="1"/>
            <a:r>
              <a:rPr lang="nl-NL" dirty="0" err="1"/>
              <a:t>Grades</a:t>
            </a:r>
            <a:endParaRPr lang="nl-NL" dirty="0"/>
          </a:p>
          <a:p>
            <a:pPr lvl="1"/>
            <a:r>
              <a:rPr lang="nl-NL" dirty="0" err="1"/>
              <a:t>Messages</a:t>
            </a:r>
            <a:endParaRPr lang="nl-NL" dirty="0"/>
          </a:p>
          <a:p>
            <a:pPr lvl="1"/>
            <a:r>
              <a:rPr lang="nl-NL" dirty="0"/>
              <a:t>News</a:t>
            </a:r>
          </a:p>
          <a:p>
            <a:pPr lvl="1"/>
            <a:r>
              <a:rPr lang="nl-NL" dirty="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226049427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2 kopie">
  <a:themeElements>
    <a:clrScheme name="EUR_IBMG">
      <a:dk1>
        <a:srgbClr val="002328"/>
      </a:dk1>
      <a:lt1>
        <a:sysClr val="window" lastClr="FFFFFF"/>
      </a:lt1>
      <a:dk2>
        <a:srgbClr val="801A99"/>
      </a:dk2>
      <a:lt2>
        <a:srgbClr val="9C9C9C"/>
      </a:lt2>
      <a:accent1>
        <a:srgbClr val="801A99"/>
      </a:accent1>
      <a:accent2>
        <a:srgbClr val="00B4D2"/>
      </a:accent2>
      <a:accent3>
        <a:srgbClr val="00A22E"/>
      </a:accent3>
      <a:accent4>
        <a:srgbClr val="FFD700"/>
      </a:accent4>
      <a:accent5>
        <a:srgbClr val="FF9E00"/>
      </a:accent5>
      <a:accent6>
        <a:srgbClr val="BC0436"/>
      </a:accent6>
      <a:hlink>
        <a:srgbClr val="000000"/>
      </a:hlink>
      <a:folHlink>
        <a:srgbClr val="000000"/>
      </a:folHlink>
    </a:clrScheme>
    <a:fontScheme name="Erasmus_500-700">
      <a:majorFont>
        <a:latin typeface="Museo Sans 700"/>
        <a:ea typeface=""/>
        <a:cs typeface=""/>
      </a:majorFont>
      <a:minorFont>
        <a:latin typeface="Museo Sans 500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2.potx" id="{91A6F19B-1627-48DA-98E7-F14FDCD95BC8}" vid="{9E373E47-EBED-4C2E-81E9-7C35F947BC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Erasmus_iBMG_NL_16_9</Template>
  <TotalTime>407</TotalTime>
  <Words>182</Words>
  <Application>Microsoft Macintosh PowerPoint</Application>
  <PresentationFormat>Diavoorstelling (16:9)</PresentationFormat>
  <Paragraphs>54</Paragraphs>
  <Slides>13</Slides>
  <Notes>1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20" baseType="lpstr">
      <vt:lpstr>Arial</vt:lpstr>
      <vt:lpstr>Calibri</vt:lpstr>
      <vt:lpstr>Museo Sans 100</vt:lpstr>
      <vt:lpstr>Museo Sans 500</vt:lpstr>
      <vt:lpstr>Museo Sans 700</vt:lpstr>
      <vt:lpstr>Museo Sans 900</vt:lpstr>
      <vt:lpstr>Presentatie2 kopie</vt:lpstr>
      <vt:lpstr>Digital learning environment</vt:lpstr>
      <vt:lpstr>SHARE</vt:lpstr>
      <vt:lpstr>www.my.eur.nl</vt:lpstr>
      <vt:lpstr>Where to go?</vt:lpstr>
      <vt:lpstr>PowerPoint-presentatie</vt:lpstr>
      <vt:lpstr>PowerPoint-presentatie</vt:lpstr>
      <vt:lpstr>PowerPoint-presentatie</vt:lpstr>
      <vt:lpstr>PowerPoint-presentatie</vt:lpstr>
      <vt:lpstr>Osiris app</vt:lpstr>
      <vt:lpstr>Osiris app</vt:lpstr>
      <vt:lpstr>Website ESHPM</vt:lpstr>
      <vt:lpstr>Access to scientific data outside the campus</vt:lpstr>
      <vt:lpstr>Questions?</vt:lpstr>
    </vt:vector>
  </TitlesOfParts>
  <Manager/>
  <Company>EUR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Wouter Kleijheeg</dc:creator>
  <cp:keywords/>
  <dc:description>Erasmus iBMG presentatie _x000d_versie 1.0 - Juli 2015_x000d_Ontwerp: Fabrique_x000d_Sjabloon: Ton Persoon</dc:description>
  <cp:lastModifiedBy>Jolijn Grimbergen</cp:lastModifiedBy>
  <cp:revision>31</cp:revision>
  <dcterms:created xsi:type="dcterms:W3CDTF">2017-06-27T08:48:29Z</dcterms:created>
  <dcterms:modified xsi:type="dcterms:W3CDTF">2019-09-25T09:31:30Z</dcterms:modified>
  <cp:category/>
</cp:coreProperties>
</file>